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1" r:id="rId2"/>
    <p:sldId id="270" r:id="rId3"/>
    <p:sldId id="272" r:id="rId4"/>
    <p:sldId id="274" r:id="rId5"/>
    <p:sldId id="273" r:id="rId6"/>
    <p:sldId id="278" r:id="rId7"/>
    <p:sldId id="302" r:id="rId8"/>
    <p:sldId id="275" r:id="rId9"/>
    <p:sldId id="303" r:id="rId10"/>
    <p:sldId id="298" r:id="rId11"/>
    <p:sldId id="280" r:id="rId12"/>
    <p:sldId id="281" r:id="rId13"/>
    <p:sldId id="283" r:id="rId14"/>
    <p:sldId id="282" r:id="rId15"/>
    <p:sldId id="304" r:id="rId16"/>
    <p:sldId id="305" r:id="rId17"/>
    <p:sldId id="289" r:id="rId18"/>
    <p:sldId id="306" r:id="rId19"/>
    <p:sldId id="300" r:id="rId20"/>
    <p:sldId id="294" r:id="rId21"/>
    <p:sldId id="296" r:id="rId22"/>
    <p:sldId id="293" r:id="rId23"/>
    <p:sldId id="297" r:id="rId24"/>
    <p:sldId id="307" r:id="rId25"/>
    <p:sldId id="301" r:id="rId26"/>
    <p:sldId id="285" r:id="rId27"/>
    <p:sldId id="288" r:id="rId28"/>
    <p:sldId id="286" r:id="rId29"/>
    <p:sldId id="287" r:id="rId30"/>
    <p:sldId id="308" r:id="rId31"/>
    <p:sldId id="309" r:id="rId32"/>
    <p:sldId id="310" r:id="rId33"/>
    <p:sldId id="31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A9A61-21C1-0E4E-A302-5E88099D654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B0019-85CB-7D47-88B1-6CE148DE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1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B0019-85CB-7D47-88B1-6CE148DEB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7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9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3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2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718" y="274638"/>
            <a:ext cx="75916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695D-B22B-DC4B-9EE8-5846E8B4846D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jb_logo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13"/>
          <a:stretch/>
        </p:blipFill>
        <p:spPr>
          <a:xfrm>
            <a:off x="163981" y="139533"/>
            <a:ext cx="931174" cy="642661"/>
          </a:xfrm>
          <a:prstGeom prst="rect">
            <a:avLst/>
          </a:prstGeom>
        </p:spPr>
      </p:pic>
      <p:pic>
        <p:nvPicPr>
          <p:cNvPr id="10" name="Picture 9" descr="stan_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01" y="6126163"/>
            <a:ext cx="640952" cy="6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025" y="161040"/>
            <a:ext cx="1279171" cy="98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jb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4" y="6280866"/>
            <a:ext cx="3901920" cy="4682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794687" y="83383"/>
            <a:ext cx="1279171" cy="98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344" y="2125705"/>
            <a:ext cx="6764408" cy="2761641"/>
          </a:xfrm>
          <a:solidFill>
            <a:schemeClr val="bg1">
              <a:lumMod val="85000"/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Bayesian Analysis of PGA Golf Scores with </a:t>
            </a:r>
            <a:r>
              <a:rPr lang="en-US" dirty="0" err="1" smtClean="0"/>
              <a:t>Py</a:t>
            </a:r>
            <a:r>
              <a:rPr lang="en-US" dirty="0" smtClean="0"/>
              <a:t>-Stan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Part I</a:t>
            </a:r>
            <a:r>
              <a:rPr lang="en-US" sz="100" dirty="0" smtClean="0"/>
              <a:t> </a:t>
            </a: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3200" dirty="0" smtClean="0"/>
              <a:t>Jamie Bernardin </a:t>
            </a:r>
            <a:r>
              <a:rPr lang="mr-IN" sz="3200" dirty="0" smtClean="0"/>
              <a:t>–</a:t>
            </a:r>
            <a:r>
              <a:rPr lang="en-US" sz="3200" dirty="0" smtClean="0"/>
              <a:t> September 2017</a:t>
            </a:r>
            <a:endParaRPr lang="en-US" sz="3200" i="1" dirty="0"/>
          </a:p>
        </p:txBody>
      </p:sp>
      <p:pic>
        <p:nvPicPr>
          <p:cNvPr id="7" name="Picture 6" descr="golf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92" y="246241"/>
            <a:ext cx="3198092" cy="18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5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Multi-Score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7816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Golf scores for each </a:t>
            </a:r>
            <a:r>
              <a:rPr lang="en-US" i="1" dirty="0" smtClean="0"/>
              <a:t>player </a:t>
            </a:r>
            <a:r>
              <a:rPr lang="en-US" i="1" dirty="0" err="1"/>
              <a:t>i</a:t>
            </a:r>
            <a:r>
              <a:rPr lang="en-US" i="1" dirty="0" smtClean="0"/>
              <a:t>, course j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177076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the following priors: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16" y="2292615"/>
            <a:ext cx="31877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4988476"/>
            <a:ext cx="6375400" cy="635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989200" y="2745125"/>
            <a:ext cx="1103309" cy="577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737890" y="3291961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c</a:t>
            </a:r>
            <a:r>
              <a:rPr lang="en-US" i="1" dirty="0" smtClean="0"/>
              <a:t>ourse offset           player ability      player noise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464556" y="2745125"/>
            <a:ext cx="410533" cy="577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49769" y="2745125"/>
            <a:ext cx="2078328" cy="577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25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Multi-Score Model</a:t>
            </a:r>
            <a:endParaRPr lang="en-US" dirty="0"/>
          </a:p>
        </p:txBody>
      </p:sp>
      <p:pic>
        <p:nvPicPr>
          <p:cNvPr id="4" name="Picture 3" descr="Screen Shot 2017-08-20 at 9.4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6" y="1212034"/>
            <a:ext cx="7073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average scores are inaccurate compared with model results shows which show a much different ranking</a:t>
            </a:r>
            <a:endParaRPr lang="en-US" dirty="0"/>
          </a:p>
        </p:txBody>
      </p:sp>
      <p:pic>
        <p:nvPicPr>
          <p:cNvPr id="4" name="Picture 3" descr="Screen Shot 2017-08-19 at 9.0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92" y="3130400"/>
            <a:ext cx="5370950" cy="37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Variance Using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Variance is reduced using multi-factor model</a:t>
            </a:r>
          </a:p>
          <a:p>
            <a:r>
              <a:rPr lang="en-US" dirty="0" smtClean="0"/>
              <a:t>Difference is about 8-10% reduction in STD. </a:t>
            </a:r>
            <a:endParaRPr lang="en-US" dirty="0"/>
          </a:p>
        </p:txBody>
      </p:sp>
      <p:pic>
        <p:nvPicPr>
          <p:cNvPr id="3" name="Picture 2" descr="Screen Shot 2017-08-19 at 9.1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35" y="2980177"/>
            <a:ext cx="5128466" cy="37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Tournament/Course Offsets</a:t>
            </a:r>
            <a:endParaRPr lang="en-US" sz="3600" dirty="0"/>
          </a:p>
        </p:txBody>
      </p:sp>
      <p:pic>
        <p:nvPicPr>
          <p:cNvPr id="4" name="Picture 3" descr="Screen Shot 2017-08-19 at 4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27" y="1309199"/>
            <a:ext cx="6451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1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Strokes Gained*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good was a shot compared with peers?</a:t>
            </a:r>
          </a:p>
          <a:p>
            <a:r>
              <a:rPr lang="en-US" dirty="0" smtClean="0"/>
              <a:t>Examples:</a:t>
            </a:r>
          </a:p>
          <a:p>
            <a:pPr lvl="1">
              <a:buFontTx/>
              <a:buChar char="-"/>
            </a:pPr>
            <a:r>
              <a:rPr lang="en-US" dirty="0" smtClean="0"/>
              <a:t>Player average for 20-foot putt is 1.75 strokes</a:t>
            </a:r>
          </a:p>
          <a:p>
            <a:pPr lvl="1">
              <a:buFontTx/>
              <a:buChar char="-"/>
            </a:pPr>
            <a:r>
              <a:rPr lang="en-US" dirty="0" smtClean="0"/>
              <a:t>If a player makes a 20-foot putt, she gained 0.25 strokes</a:t>
            </a:r>
          </a:p>
          <a:p>
            <a:pPr lvl="1">
              <a:buFontTx/>
              <a:buChar char="-"/>
            </a:pPr>
            <a:r>
              <a:rPr lang="en-US" dirty="0" smtClean="0"/>
              <a:t>If a player hits a tee shot into the woods, he gains at least negative 1 stroke since the average player would need at least 1 stroke to recover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309" y="5831120"/>
            <a:ext cx="818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Strokes Gained was invented by Mark </a:t>
            </a:r>
            <a:r>
              <a:rPr lang="en-US" dirty="0" err="1" smtClean="0"/>
              <a:t>Broadie</a:t>
            </a:r>
            <a:r>
              <a:rPr lang="en-US" dirty="0" smtClean="0"/>
              <a:t> at Columbia.  It is now part of golfing</a:t>
            </a:r>
          </a:p>
          <a:p>
            <a:r>
              <a:rPr lang="en-US" dirty="0"/>
              <a:t>v</a:t>
            </a:r>
            <a:r>
              <a:rPr lang="en-US" dirty="0" smtClean="0"/>
              <a:t>ernacular and widely used by announcers and players to understand shot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9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 Gained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shot (stroke) has a strokes-gained factor computed by the PGA</a:t>
            </a:r>
          </a:p>
          <a:p>
            <a:r>
              <a:rPr lang="en-US" dirty="0" smtClean="0"/>
              <a:t>Each shot is broken up into 4 categories:</a:t>
            </a:r>
          </a:p>
          <a:p>
            <a:pPr lvl="1"/>
            <a:r>
              <a:rPr lang="en-US" dirty="0" smtClean="0"/>
              <a:t>Tee shot (Driver or 3 wood mostly)</a:t>
            </a:r>
          </a:p>
          <a:p>
            <a:pPr lvl="1"/>
            <a:r>
              <a:rPr lang="en-US" dirty="0" smtClean="0"/>
              <a:t>Approach to green (iron shots)</a:t>
            </a:r>
          </a:p>
          <a:p>
            <a:pPr lvl="1"/>
            <a:r>
              <a:rPr lang="en-US" dirty="0" smtClean="0"/>
              <a:t>Around the green (chip and pitch shots)</a:t>
            </a:r>
          </a:p>
          <a:p>
            <a:pPr lvl="1"/>
            <a:r>
              <a:rPr lang="en-US" dirty="0" smtClean="0"/>
              <a:t>Putting</a:t>
            </a:r>
          </a:p>
        </p:txBody>
      </p:sp>
    </p:spTree>
    <p:extLst>
      <p:ext uri="{BB962C8B-B14F-4D97-AF65-F5344CB8AC3E}">
        <p14:creationId xmlns:p14="http://schemas.microsoft.com/office/powerpoint/2010/main" val="318950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3105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 player for one tournament</a:t>
            </a:r>
          </a:p>
          <a:p>
            <a:r>
              <a:rPr lang="en-US" dirty="0" smtClean="0"/>
              <a:t>Very noisy shot-to-shot</a:t>
            </a:r>
          </a:p>
          <a:p>
            <a:r>
              <a:rPr lang="en-US" dirty="0"/>
              <a:t>A</a:t>
            </a:r>
            <a:r>
              <a:rPr lang="en-US" dirty="0" smtClean="0"/>
              <a:t>utocorrelation is weak</a:t>
            </a:r>
          </a:p>
          <a:p>
            <a:r>
              <a:rPr lang="en-US" dirty="0" smtClean="0"/>
              <a:t>Same result for all players/categories</a:t>
            </a:r>
          </a:p>
          <a:p>
            <a:r>
              <a:rPr lang="en-US" dirty="0" smtClean="0"/>
              <a:t>Not a good parameter </a:t>
            </a:r>
            <a:r>
              <a:rPr lang="en-US" dirty="0" err="1" smtClean="0"/>
              <a:t>forr</a:t>
            </a:r>
            <a:r>
              <a:rPr lang="en-US" dirty="0" smtClean="0"/>
              <a:t> time-series regression</a:t>
            </a:r>
            <a:endParaRPr lang="en-US" dirty="0"/>
          </a:p>
        </p:txBody>
      </p:sp>
      <p:pic>
        <p:nvPicPr>
          <p:cNvPr id="4" name="Picture 3" descr="Screen Shot 2017-08-19 at 9.1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23" y="1341673"/>
            <a:ext cx="3602708" cy="2583600"/>
          </a:xfrm>
          <a:prstGeom prst="rect">
            <a:avLst/>
          </a:prstGeom>
        </p:spPr>
      </p:pic>
      <p:pic>
        <p:nvPicPr>
          <p:cNvPr id="6" name="Picture 5" descr="Screen Shot 2017-08-19 at 9.1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50" y="3925273"/>
            <a:ext cx="4141850" cy="28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Strokes Gained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Strokes gained per round/game is an interesting number</a:t>
            </a:r>
          </a:p>
          <a:p>
            <a:r>
              <a:rPr lang="en-US" dirty="0" smtClean="0"/>
              <a:t>We sum the strokes gained per shot over a round in all four categories and use it to fit the score</a:t>
            </a:r>
          </a:p>
          <a:p>
            <a:r>
              <a:rPr lang="en-US" dirty="0" smtClean="0"/>
              <a:t>We can do a regression in Stan to figure out the linear coefficients that relate total strokes gained per round, to total score</a:t>
            </a:r>
          </a:p>
        </p:txBody>
      </p:sp>
    </p:spTree>
    <p:extLst>
      <p:ext uri="{BB962C8B-B14F-4D97-AF65-F5344CB8AC3E}">
        <p14:creationId xmlns:p14="http://schemas.microsoft.com/office/powerpoint/2010/main" val="845847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75" y="2264340"/>
            <a:ext cx="29464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Strokes Gained 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7816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Golf scores for each </a:t>
            </a:r>
            <a:r>
              <a:rPr lang="en-US" i="1" dirty="0" smtClean="0"/>
              <a:t>player </a:t>
            </a:r>
            <a:r>
              <a:rPr lang="en-US" i="1" dirty="0" err="1"/>
              <a:t>i</a:t>
            </a:r>
            <a:r>
              <a:rPr lang="en-US" i="1" dirty="0" smtClean="0"/>
              <a:t>, course j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177076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the following priors: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89200" y="2745125"/>
            <a:ext cx="1103309" cy="577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737890" y="3291961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           SG coef     player </a:t>
            </a:r>
            <a:r>
              <a:rPr lang="en-US" i="1" dirty="0" smtClean="0"/>
              <a:t>SG results            noise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464556" y="2745125"/>
            <a:ext cx="410533" cy="577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49769" y="2745125"/>
            <a:ext cx="2078328" cy="577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5" y="4959325"/>
            <a:ext cx="7327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1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Golf Score Stats</a:t>
            </a:r>
          </a:p>
          <a:p>
            <a:r>
              <a:rPr lang="en-US" dirty="0" smtClean="0"/>
              <a:t>Multi</a:t>
            </a:r>
            <a:r>
              <a:rPr lang="en-US" dirty="0" smtClean="0"/>
              <a:t>-Level Model </a:t>
            </a:r>
            <a:r>
              <a:rPr lang="en-US" dirty="0" smtClean="0"/>
              <a:t>of Scores and Tournaments</a:t>
            </a:r>
          </a:p>
          <a:p>
            <a:r>
              <a:rPr lang="en-US" dirty="0" smtClean="0"/>
              <a:t>Stokes Gained Intro and Score Regression</a:t>
            </a:r>
          </a:p>
          <a:p>
            <a:r>
              <a:rPr lang="en-US" dirty="0" smtClean="0"/>
              <a:t>Time Series Modeling of Strokes Gained </a:t>
            </a:r>
          </a:p>
          <a:p>
            <a:r>
              <a:rPr lang="en-US" dirty="0" smtClean="0"/>
              <a:t>Putting it all Together:  Predictive Score Model</a:t>
            </a:r>
          </a:p>
          <a:p>
            <a:r>
              <a:rPr lang="en-US" dirty="0" smtClean="0"/>
              <a:t>Analysis and Next Steps</a:t>
            </a:r>
          </a:p>
          <a:p>
            <a:r>
              <a:rPr lang="en-US" dirty="0" smtClean="0"/>
              <a:t>Appendix </a:t>
            </a:r>
            <a:r>
              <a:rPr lang="mr-IN" dirty="0" smtClean="0"/>
              <a:t>–</a:t>
            </a:r>
            <a:r>
              <a:rPr lang="en-US" dirty="0" smtClean="0"/>
              <a:t> Data Preparation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00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718" y="223326"/>
            <a:ext cx="759168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Stan Code</a:t>
            </a:r>
            <a:endParaRPr lang="en-US" dirty="0"/>
          </a:p>
        </p:txBody>
      </p:sp>
      <p:pic>
        <p:nvPicPr>
          <p:cNvPr id="4" name="Picture 3" descr="Screen Shot 2017-08-20 at 9.45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60" y="1204451"/>
            <a:ext cx="6536170" cy="56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Strokes-Gained Coefficients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36176" cy="4736675"/>
          </a:xfrm>
        </p:spPr>
        <p:txBody>
          <a:bodyPr/>
          <a:lstStyle/>
          <a:p>
            <a:r>
              <a:rPr lang="en-US" dirty="0" smtClean="0"/>
              <a:t>Different tournaments/courses have different coefficients that fit SG to scores</a:t>
            </a:r>
          </a:p>
          <a:p>
            <a:r>
              <a:rPr lang="en-US" dirty="0" smtClean="0"/>
              <a:t>Using SG linear regression gives us reasonable accuracy for deriving score from 4 SG categories</a:t>
            </a:r>
            <a:endParaRPr lang="en-US" dirty="0"/>
          </a:p>
        </p:txBody>
      </p:sp>
      <p:pic>
        <p:nvPicPr>
          <p:cNvPr id="6" name="Content Placeholder 3" descr="Screen Shot 2017-08-22 at 8.47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11184"/>
          <a:stretch>
            <a:fillRect/>
          </a:stretch>
        </p:blipFill>
        <p:spPr>
          <a:xfrm>
            <a:off x="4998001" y="1641935"/>
            <a:ext cx="3988541" cy="2193544"/>
          </a:xfrm>
          <a:prstGeom prst="rect">
            <a:avLst/>
          </a:prstGeom>
        </p:spPr>
      </p:pic>
      <p:pic>
        <p:nvPicPr>
          <p:cNvPr id="7" name="Picture 6" descr="Screen Shot 2017-08-22 at 8.47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76" y="4130508"/>
            <a:ext cx="4064027" cy="26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2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Forecasting of Strokes Gained Total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very natural for golfers to summarize their performance for a round: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‘</a:t>
            </a:r>
            <a:r>
              <a:rPr lang="en-US" sz="2400" i="1" dirty="0"/>
              <a:t>My putting was hot, but my tee shots were awful</a:t>
            </a:r>
            <a:r>
              <a:rPr lang="en-US" sz="2400" dirty="0" smtClean="0"/>
              <a:t>’</a:t>
            </a:r>
            <a:endParaRPr lang="en-US" dirty="0" smtClean="0"/>
          </a:p>
          <a:p>
            <a:r>
              <a:rPr lang="en-US" dirty="0" smtClean="0"/>
              <a:t>Confidence </a:t>
            </a:r>
            <a:r>
              <a:rPr lang="en-US" dirty="0"/>
              <a:t>is everything, and golfers remember their last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The autocorrelations bare this out and we can use it to forecast</a:t>
            </a:r>
          </a:p>
        </p:txBody>
      </p:sp>
    </p:spTree>
    <p:extLst>
      <p:ext uri="{BB962C8B-B14F-4D97-AF65-F5344CB8AC3E}">
        <p14:creationId xmlns:p14="http://schemas.microsoft.com/office/powerpoint/2010/main" val="6870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17961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“Remembering” the Last </a:t>
            </a:r>
            <a:r>
              <a:rPr lang="en-US" sz="4000" dirty="0"/>
              <a:t>P</a:t>
            </a:r>
            <a:r>
              <a:rPr lang="en-US" sz="4000" dirty="0" smtClean="0"/>
              <a:t>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2620"/>
            <a:ext cx="8484740" cy="4525963"/>
          </a:xfrm>
        </p:spPr>
        <p:txBody>
          <a:bodyPr/>
          <a:lstStyle/>
          <a:p>
            <a:r>
              <a:rPr lang="en-US" dirty="0" smtClean="0"/>
              <a:t>Summing SG categories for a given round, then examining autocorrelations for rounds gives promising results</a:t>
            </a:r>
          </a:p>
          <a:p>
            <a:endParaRPr lang="en-US" dirty="0" smtClean="0"/>
          </a:p>
          <a:p>
            <a:r>
              <a:rPr lang="en-US" dirty="0" smtClean="0"/>
              <a:t>Particular strong</a:t>
            </a:r>
            <a:br>
              <a:rPr lang="en-US" dirty="0" smtClean="0"/>
            </a:br>
            <a:r>
              <a:rPr lang="en-US" dirty="0" smtClean="0"/>
              <a:t>signal for offset=1</a:t>
            </a:r>
          </a:p>
          <a:p>
            <a:endParaRPr lang="en-US" dirty="0"/>
          </a:p>
        </p:txBody>
      </p:sp>
      <p:pic>
        <p:nvPicPr>
          <p:cNvPr id="5" name="Picture 4" descr="Screen Shot 2017-08-19 at 9.1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30" y="3057038"/>
            <a:ext cx="5218270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Mean-reverting / AR(1)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Golfers get hot or perform poorly, but tend to revert to their mean in all categories</a:t>
            </a:r>
          </a:p>
          <a:p>
            <a:r>
              <a:rPr lang="en-US" dirty="0" smtClean="0"/>
              <a:t>Stationary AR(1) is same as OU mean-reverting stochastic process which gives us a natural way to think about golfing dynamics</a:t>
            </a:r>
          </a:p>
          <a:p>
            <a:r>
              <a:rPr lang="en-US" dirty="0" smtClean="0"/>
              <a:t>We use previous 30 rounds to establish mean and reversion strength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5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36" y="5256786"/>
            <a:ext cx="4038600" cy="124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59" y="2046776"/>
            <a:ext cx="4279900" cy="6223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04718" y="69390"/>
            <a:ext cx="75916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AR(1) Strokes Gained Forecasting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41017"/>
            <a:ext cx="8229600" cy="978164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Strokes gained </a:t>
            </a:r>
            <a:r>
              <a:rPr lang="en-US" i="1" dirty="0" smtClean="0"/>
              <a:t>factor k</a:t>
            </a:r>
            <a:r>
              <a:rPr lang="en-US" dirty="0" smtClean="0"/>
              <a:t>, for each </a:t>
            </a:r>
            <a:r>
              <a:rPr lang="en-US" i="1" dirty="0" smtClean="0"/>
              <a:t>game </a:t>
            </a:r>
            <a:r>
              <a:rPr lang="en-US" i="1" dirty="0" err="1" smtClean="0"/>
              <a:t>i</a:t>
            </a:r>
            <a:r>
              <a:rPr lang="en-US" i="1" dirty="0" smtClean="0"/>
              <a:t>: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37883" y="2553625"/>
            <a:ext cx="461850" cy="383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981641" y="2855809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 smtClean="0"/>
              <a:t>           offset        regress coef      noise factor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38902" y="2642501"/>
            <a:ext cx="0" cy="2950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965571" y="2539867"/>
            <a:ext cx="367988" cy="384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609600" y="3495651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Strokes Gained predictions: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323" y="4022416"/>
            <a:ext cx="4241800" cy="660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646539" y="4661463"/>
            <a:ext cx="8229600" cy="978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Score Prediction using Strokes Gained regression data: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Time-Series Forecasting</a:t>
            </a:r>
            <a:endParaRPr lang="en-US" dirty="0"/>
          </a:p>
        </p:txBody>
      </p:sp>
      <p:pic>
        <p:nvPicPr>
          <p:cNvPr id="4" name="Picture 3" descr="Screen Shot 2017-08-20 at 9.4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2" y="1199571"/>
            <a:ext cx="726400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7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0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Accuracy</a:t>
            </a:r>
            <a:endParaRPr lang="en-US" dirty="0"/>
          </a:p>
        </p:txBody>
      </p:sp>
      <p:pic>
        <p:nvPicPr>
          <p:cNvPr id="3" name="Picture 2" descr="Screen Shot 2017-08-19 at 9.1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5" y="1417638"/>
            <a:ext cx="7938056" cy="52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0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Score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Players are free agents and can play in any of about 40 tournaments each year</a:t>
            </a:r>
          </a:p>
          <a:p>
            <a:r>
              <a:rPr lang="en-US" dirty="0" smtClean="0"/>
              <a:t>Each tournament is 4 games (rounds), with approximately a 50% cut after 2 round</a:t>
            </a:r>
          </a:p>
          <a:p>
            <a:r>
              <a:rPr lang="en-US" dirty="0" smtClean="0"/>
              <a:t>Modeling implications:</a:t>
            </a:r>
          </a:p>
          <a:p>
            <a:pPr lvl="1"/>
            <a:r>
              <a:rPr lang="en-US" dirty="0" smtClean="0"/>
              <a:t>All players don’t play the same rounds/tournaments </a:t>
            </a:r>
          </a:p>
          <a:p>
            <a:pPr lvl="1"/>
            <a:r>
              <a:rPr lang="en-US" dirty="0" smtClean="0"/>
              <a:t>Each tournament plays differently due to course difficulty, length, putting greens,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Weather plays a factor (not modeled here)</a:t>
            </a:r>
          </a:p>
        </p:txBody>
      </p:sp>
    </p:spTree>
    <p:extLst>
      <p:ext uri="{BB962C8B-B14F-4D97-AF65-F5344CB8AC3E}">
        <p14:creationId xmlns:p14="http://schemas.microsoft.com/office/powerpoint/2010/main" val="111760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was a phase one exploring PGA </a:t>
            </a:r>
            <a:r>
              <a:rPr lang="en-US" dirty="0" err="1" smtClean="0"/>
              <a:t>shotlink</a:t>
            </a:r>
            <a:r>
              <a:rPr lang="en-US" dirty="0" smtClean="0"/>
              <a:t> data with Stan</a:t>
            </a:r>
          </a:p>
          <a:p>
            <a:r>
              <a:rPr lang="en-US" dirty="0" smtClean="0"/>
              <a:t>Some interesting insights emerged from multi-factor model and we reduced uncertainty</a:t>
            </a:r>
          </a:p>
          <a:p>
            <a:r>
              <a:rPr lang="en-US" dirty="0" smtClean="0"/>
              <a:t>Total strokes gained per round shows promise for forecasting</a:t>
            </a:r>
          </a:p>
          <a:p>
            <a:r>
              <a:rPr lang="en-US" dirty="0" smtClean="0"/>
              <a:t>Score forecasting results were generated</a:t>
            </a:r>
          </a:p>
          <a:p>
            <a:r>
              <a:rPr lang="en-US" dirty="0" smtClean="0"/>
              <a:t>More work needs to be done to optimize results</a:t>
            </a:r>
          </a:p>
        </p:txBody>
      </p:sp>
    </p:spTree>
    <p:extLst>
      <p:ext uri="{BB962C8B-B14F-4D97-AF65-F5344CB8AC3E}">
        <p14:creationId xmlns:p14="http://schemas.microsoft.com/office/powerpoint/2010/main" val="297484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Shotlink</a:t>
            </a:r>
            <a:r>
              <a:rPr lang="en-US" dirty="0" smtClean="0"/>
              <a:t> data available from PGA for research only</a:t>
            </a:r>
          </a:p>
          <a:p>
            <a:r>
              <a:rPr lang="en-US" dirty="0" smtClean="0"/>
              <a:t>Flat file for each year containing every shot from every player with dozens of attributes (~ 1 Million shots/year)</a:t>
            </a:r>
          </a:p>
          <a:p>
            <a:r>
              <a:rPr lang="en-US" dirty="0" smtClean="0"/>
              <a:t>Using Pandas alone to prepare the data was too complicated</a:t>
            </a:r>
          </a:p>
          <a:p>
            <a:r>
              <a:rPr lang="en-US" dirty="0" smtClean="0"/>
              <a:t>Created SQL database to un-flatten info with make associative and aggregate tables</a:t>
            </a:r>
            <a:r>
              <a:rPr lang="en-US" dirty="0"/>
              <a:t> </a:t>
            </a:r>
            <a:r>
              <a:rPr lang="en-US" dirty="0" smtClean="0"/>
              <a:t>(check out “schema-data-</a:t>
            </a:r>
            <a:r>
              <a:rPr lang="en-US" dirty="0" err="1" smtClean="0"/>
              <a:t>pipeline.ipynb</a:t>
            </a:r>
            <a:r>
              <a:rPr lang="en-US" dirty="0" smtClean="0"/>
              <a:t>” </a:t>
            </a:r>
            <a:r>
              <a:rPr lang="en-US" dirty="0" err="1" smtClean="0"/>
              <a:t>ipython</a:t>
            </a:r>
            <a:r>
              <a:rPr lang="en-US" dirty="0" smtClean="0"/>
              <a:t> notebook containing SQL)</a:t>
            </a:r>
          </a:p>
        </p:txBody>
      </p:sp>
    </p:spTree>
    <p:extLst>
      <p:ext uri="{BB962C8B-B14F-4D97-AF65-F5344CB8AC3E}">
        <p14:creationId xmlns:p14="http://schemas.microsoft.com/office/powerpoint/2010/main" val="329645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stored procedures to clean, filter, and aggregate data (faster by far)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Not every player finished every competition</a:t>
            </a:r>
          </a:p>
          <a:p>
            <a:pPr lvl="1"/>
            <a:r>
              <a:rPr lang="en-US" dirty="0" smtClean="0"/>
              <a:t>Some rounds are split over two days due to weather</a:t>
            </a:r>
          </a:p>
          <a:p>
            <a:pPr lvl="1"/>
            <a:r>
              <a:rPr lang="en-US" dirty="0" smtClean="0"/>
              <a:t>Players needed sufficient play to be considered in some analysis </a:t>
            </a:r>
          </a:p>
        </p:txBody>
      </p:sp>
    </p:spTree>
    <p:extLst>
      <p:ext uri="{BB962C8B-B14F-4D97-AF65-F5344CB8AC3E}">
        <p14:creationId xmlns:p14="http://schemas.microsoft.com/office/powerpoint/2010/main" val="211192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for Stan </a:t>
            </a:r>
            <a:r>
              <a:rPr lang="en-US" dirty="0" err="1" smtClean="0"/>
              <a:t>Calc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players played different courses</a:t>
            </a:r>
          </a:p>
          <a:p>
            <a:r>
              <a:rPr lang="en-US" dirty="0" smtClean="0"/>
              <a:t>Stan does not support ragged arrays</a:t>
            </a:r>
          </a:p>
          <a:p>
            <a:r>
              <a:rPr lang="en-US" dirty="0" smtClean="0"/>
              <a:t>Must create maps from parameter index, to parameter: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" y="4156363"/>
            <a:ext cx="91440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104" y="38484"/>
            <a:ext cx="9501223" cy="67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8.5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" y="0"/>
            <a:ext cx="8925907" cy="70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Rounds/Tournaments</a:t>
            </a:r>
            <a:endParaRPr lang="en-US" dirty="0"/>
          </a:p>
        </p:txBody>
      </p:sp>
      <p:pic>
        <p:nvPicPr>
          <p:cNvPr id="4" name="Picture 3" descr="Screen Shot 2017-08-19 at 9.0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71" y="3271061"/>
            <a:ext cx="4295184" cy="2963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55" y="1936950"/>
            <a:ext cx="4118729" cy="27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Series Forecasting on Scores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scores are very weakly auto-correlated in time, making series-forecasting not very useful</a:t>
            </a:r>
          </a:p>
          <a:p>
            <a:r>
              <a:rPr lang="en-US" dirty="0" smtClean="0"/>
              <a:t>We will and discuss data that DOES have auto-correlation and use that later (strokes gained per round)</a:t>
            </a:r>
          </a:p>
          <a:p>
            <a:r>
              <a:rPr lang="en-US" dirty="0" smtClean="0"/>
              <a:t>The following example is very typical</a:t>
            </a:r>
          </a:p>
        </p:txBody>
      </p:sp>
    </p:spTree>
    <p:extLst>
      <p:ext uri="{BB962C8B-B14F-4D97-AF65-F5344CB8AC3E}">
        <p14:creationId xmlns:p14="http://schemas.microsoft.com/office/powerpoint/2010/main" val="263801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01600"/>
            <a:ext cx="90043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Using Stan to Understand Actual Performance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We’d like to calculate normalized average performance given</a:t>
            </a:r>
          </a:p>
          <a:p>
            <a:pPr lvl="1"/>
            <a:r>
              <a:rPr lang="en-US" dirty="0" smtClean="0"/>
              <a:t>Each player plays a different set of tournaments</a:t>
            </a:r>
          </a:p>
          <a:p>
            <a:pPr lvl="1"/>
            <a:r>
              <a:rPr lang="en-US" dirty="0" smtClean="0"/>
              <a:t>Each tournament plays differently</a:t>
            </a:r>
          </a:p>
          <a:p>
            <a:r>
              <a:rPr lang="en-US" dirty="0" smtClean="0"/>
              <a:t>Create a model with both tournament/course offset and player ability and variance</a:t>
            </a:r>
          </a:p>
          <a:p>
            <a:r>
              <a:rPr lang="en-US" dirty="0" smtClean="0"/>
              <a:t>Need to use parameter mapping to address ragged arrays (see Data Preparation Appendix)</a:t>
            </a:r>
          </a:p>
        </p:txBody>
      </p:sp>
    </p:spTree>
    <p:extLst>
      <p:ext uri="{BB962C8B-B14F-4D97-AF65-F5344CB8AC3E}">
        <p14:creationId xmlns:p14="http://schemas.microsoft.com/office/powerpoint/2010/main" val="204412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46089</TotalTime>
  <Words>951</Words>
  <Application>Microsoft Macintosh PowerPoint</Application>
  <PresentationFormat>On-screen Show (4:3)</PresentationFormat>
  <Paragraphs>114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Bayesian Analysis of PGA Golf Scores with Py-Stan  Part I   Jamie Bernardin – September 2017</vt:lpstr>
      <vt:lpstr>Agenda</vt:lpstr>
      <vt:lpstr>Basic Score Analysis</vt:lpstr>
      <vt:lpstr>PowerPoint Presentation</vt:lpstr>
      <vt:lpstr>PowerPoint Presentation</vt:lpstr>
      <vt:lpstr>Number of Rounds/Tournaments</vt:lpstr>
      <vt:lpstr>Time Series Forecasting on Scores ?</vt:lpstr>
      <vt:lpstr>PowerPoint Presentation</vt:lpstr>
      <vt:lpstr>Using Stan to Understand Actual Performance</vt:lpstr>
      <vt:lpstr>Multi-Score Model</vt:lpstr>
      <vt:lpstr>Multi-Score Model</vt:lpstr>
      <vt:lpstr>Stan Results</vt:lpstr>
      <vt:lpstr>Reduced Variance Using Model</vt:lpstr>
      <vt:lpstr>Example Tournament/Course Offsets</vt:lpstr>
      <vt:lpstr>Enter Strokes Gained*</vt:lpstr>
      <vt:lpstr>Strokes Gained (cont)</vt:lpstr>
      <vt:lpstr>Strokes-Gained Analysis</vt:lpstr>
      <vt:lpstr>Total Strokes Gained</vt:lpstr>
      <vt:lpstr>Strokes Gained Regression Model</vt:lpstr>
      <vt:lpstr>Stan Code</vt:lpstr>
      <vt:lpstr>Course Strokes-Gained Coefficients</vt:lpstr>
      <vt:lpstr>Forecasting of Strokes Gained Total</vt:lpstr>
      <vt:lpstr>“Remembering” the Last Performance</vt:lpstr>
      <vt:lpstr>Mean-reverting / AR(1)</vt:lpstr>
      <vt:lpstr>PowerPoint Presentation</vt:lpstr>
      <vt:lpstr>Time-Series Forecasting</vt:lpstr>
      <vt:lpstr>PowerPoint Presentation</vt:lpstr>
      <vt:lpstr>PowerPoint Presentation</vt:lpstr>
      <vt:lpstr>Forecasting Accuracy</vt:lpstr>
      <vt:lpstr>Summary</vt:lpstr>
      <vt:lpstr>Data Preparation</vt:lpstr>
      <vt:lpstr>Data Cleansing</vt:lpstr>
      <vt:lpstr>Preparing Data for Stan Calc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Strategy Recommendations</dc:title>
  <dc:creator>jamie</dc:creator>
  <cp:lastModifiedBy>jamie</cp:lastModifiedBy>
  <cp:revision>152</cp:revision>
  <dcterms:created xsi:type="dcterms:W3CDTF">2017-07-11T21:09:01Z</dcterms:created>
  <dcterms:modified xsi:type="dcterms:W3CDTF">2017-09-03T19:59:43Z</dcterms:modified>
</cp:coreProperties>
</file>